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56" r:id="rId2"/>
    <p:sldId id="259" r:id="rId3"/>
    <p:sldId id="257" r:id="rId4"/>
    <p:sldId id="258" r:id="rId5"/>
    <p:sldId id="262" r:id="rId6"/>
    <p:sldId id="263" r:id="rId7"/>
    <p:sldId id="260" r:id="rId8"/>
    <p:sldId id="261" r:id="rId9"/>
  </p:sldIdLst>
  <p:sldSz cx="9144000" cy="6858000" type="screen4x3"/>
  <p:notesSz cx="6858000" cy="9144000"/>
  <p:embeddedFontLst>
    <p:embeddedFont>
      <p:font typeface="210 악동클럽 R" panose="02020603020101020101" pitchFamily="18" charset="-127"/>
      <p:regular r:id="rId10"/>
    </p:embeddedFont>
    <p:embeddedFont>
      <p:font typeface="210 밀키웨이 R" panose="02020603020101020101" pitchFamily="18" charset="-127"/>
      <p:regular r:id="rId11"/>
    </p:embeddedFont>
    <p:embeddedFont>
      <p:font typeface="210 하늘의꿈 R" panose="02020603020101020101" pitchFamily="18" charset="-127"/>
      <p:regular r:id="rId12"/>
    </p:embeddedFont>
    <p:embeddedFont>
      <p:font typeface="THE삐끗삐끗" panose="02020503020101020101" pitchFamily="18" charset="-127"/>
      <p:regular r:id="rId13"/>
    </p:embeddedFont>
    <p:embeddedFont>
      <p:font typeface="Calibri Light" panose="020F0302020204030204" pitchFamily="34" charset="0"/>
      <p:regular r:id="rId14"/>
      <p:italic r:id="rId15"/>
    </p:embeddedFont>
    <p:embeddedFont>
      <p:font typeface="THE큐트래빗" panose="02020503020101020101" pitchFamily="18" charset="-127"/>
      <p:regular r:id="rId16"/>
    </p:embeddedFont>
    <p:embeddedFont>
      <p:font typeface="맑은 고딕" panose="020B0503020000020004" pitchFamily="50" charset="-127"/>
      <p:regular r:id="rId17"/>
      <p:bold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DX3학년1반B" panose="02010606000101010101" pitchFamily="2" charset="-127"/>
      <p:regular r:id="rId2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FFFF"/>
    <a:srgbClr val="FFFFFF"/>
    <a:srgbClr val="28333D"/>
    <a:srgbClr val="0D0D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168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microsoft.com/office/2015/10/relationships/revisionInfo" Target="revisionInfo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8C263-D5D7-4A1C-AF77-EDC9825735B7}" type="datetimeFigureOut">
              <a:rPr lang="ko-KR" altLang="en-US" smtClean="0"/>
              <a:t>2017-10-11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F93E2-4C01-403F-9017-032AAC7754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8355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8C263-D5D7-4A1C-AF77-EDC9825735B7}" type="datetimeFigureOut">
              <a:rPr lang="ko-KR" altLang="en-US" smtClean="0"/>
              <a:t>2017-10-11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F93E2-4C01-403F-9017-032AAC7754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15754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8C263-D5D7-4A1C-AF77-EDC9825735B7}" type="datetimeFigureOut">
              <a:rPr lang="ko-KR" altLang="en-US" smtClean="0"/>
              <a:t>2017-10-11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F93E2-4C01-403F-9017-032AAC7754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88333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8C263-D5D7-4A1C-AF77-EDC9825735B7}" type="datetimeFigureOut">
              <a:rPr lang="ko-KR" altLang="en-US" smtClean="0"/>
              <a:t>2017-10-11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F93E2-4C01-403F-9017-032AAC7754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88004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8C263-D5D7-4A1C-AF77-EDC9825735B7}" type="datetimeFigureOut">
              <a:rPr lang="ko-KR" altLang="en-US" smtClean="0"/>
              <a:t>2017-10-11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F93E2-4C01-403F-9017-032AAC7754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58101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8C263-D5D7-4A1C-AF77-EDC9825735B7}" type="datetimeFigureOut">
              <a:rPr lang="ko-KR" altLang="en-US" smtClean="0"/>
              <a:t>2017-10-11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F93E2-4C01-403F-9017-032AAC7754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77212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8C263-D5D7-4A1C-AF77-EDC9825735B7}" type="datetimeFigureOut">
              <a:rPr lang="ko-KR" altLang="en-US" smtClean="0"/>
              <a:t>2017-10-11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F93E2-4C01-403F-9017-032AAC7754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3830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8C263-D5D7-4A1C-AF77-EDC9825735B7}" type="datetimeFigureOut">
              <a:rPr lang="ko-KR" altLang="en-US" smtClean="0"/>
              <a:t>2017-10-11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F93E2-4C01-403F-9017-032AAC7754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01784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8C263-D5D7-4A1C-AF77-EDC9825735B7}" type="datetimeFigureOut">
              <a:rPr lang="ko-KR" altLang="en-US" smtClean="0"/>
              <a:t>2017-10-11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F93E2-4C01-403F-9017-032AAC7754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7934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8C263-D5D7-4A1C-AF77-EDC9825735B7}" type="datetimeFigureOut">
              <a:rPr lang="ko-KR" altLang="en-US" smtClean="0"/>
              <a:t>2017-10-11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F93E2-4C01-403F-9017-032AAC7754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04159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8C263-D5D7-4A1C-AF77-EDC9825735B7}" type="datetimeFigureOut">
              <a:rPr lang="ko-KR" altLang="en-US" smtClean="0"/>
              <a:t>2017-10-11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F93E2-4C01-403F-9017-032AAC7754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57078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28C263-D5D7-4A1C-AF77-EDC9825735B7}" type="datetimeFigureOut">
              <a:rPr lang="ko-KR" altLang="en-US" smtClean="0"/>
              <a:t>2017-10-11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5F93E2-4C01-403F-9017-032AAC7754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1074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2194106"/>
            <a:ext cx="9144000" cy="1551709"/>
          </a:xfrm>
          <a:prstGeom prst="rect">
            <a:avLst/>
          </a:prstGeom>
          <a:solidFill>
            <a:srgbClr val="0D0D0D">
              <a:alpha val="3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800" dirty="0">
                <a:latin typeface="DX3학년1반B" panose="02010606000101010101" pitchFamily="2" charset="-127"/>
                <a:ea typeface="DX3학년1반B" panose="02010606000101010101" pitchFamily="2" charset="-127"/>
                <a:cs typeface="THE큐트래빗" panose="02020503020101020101" pitchFamily="18" charset="-127"/>
              </a:rPr>
              <a:t>오픈소스</a:t>
            </a:r>
            <a:r>
              <a:rPr lang="en-US" altLang="ko-KR" sz="4800" dirty="0">
                <a:latin typeface="DX3학년1반B" panose="02010606000101010101" pitchFamily="2" charset="-127"/>
                <a:ea typeface="DX3학년1반B" panose="02010606000101010101" pitchFamily="2" charset="-127"/>
                <a:cs typeface="THE큐트래빗" panose="02020503020101020101" pitchFamily="18" charset="-127"/>
              </a:rPr>
              <a:t>SW </a:t>
            </a:r>
            <a:r>
              <a:rPr lang="ko-KR" altLang="en-US" sz="4800" dirty="0">
                <a:latin typeface="DX3학년1반B" panose="02010606000101010101" pitchFamily="2" charset="-127"/>
                <a:ea typeface="DX3학년1반B" panose="02010606000101010101" pitchFamily="2" charset="-127"/>
                <a:cs typeface="THE큐트래빗" panose="02020503020101020101" pitchFamily="18" charset="-127"/>
              </a:rPr>
              <a:t>기초 소책자 프로젝트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38545" y="1852484"/>
            <a:ext cx="20463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DX3학년1반B" panose="02010606000101010101" pitchFamily="2" charset="-127"/>
                <a:ea typeface="DX3학년1반B" panose="02010606000101010101" pitchFamily="2" charset="-127"/>
                <a:cs typeface="THE삐끗삐끗" panose="02020503020101020101" pitchFamily="18" charset="-127"/>
              </a:rPr>
              <a:t>OSS, CSS</a:t>
            </a:r>
            <a:endParaRPr lang="ko-KR" altLang="en-US" sz="3600" dirty="0">
              <a:gradFill>
                <a:gsLst>
                  <a:gs pos="10000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DX3학년1반B" panose="02010606000101010101" pitchFamily="2" charset="-127"/>
              <a:ea typeface="DX3학년1반B" panose="02010606000101010101" pitchFamily="2" charset="-127"/>
              <a:cs typeface="THE삐끗삐끗" panose="020205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A29D90-4542-4954-AE92-F7219B3E589A}"/>
              </a:ext>
            </a:extLst>
          </p:cNvPr>
          <p:cNvSpPr txBox="1"/>
          <p:nvPr/>
        </p:nvSpPr>
        <p:spPr>
          <a:xfrm>
            <a:off x="1571819" y="4202799"/>
            <a:ext cx="4834978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210 악동클럽 R" panose="02020603020101020101" pitchFamily="18" charset="-127"/>
                <a:ea typeface="210 악동클럽 R" panose="02020603020101020101" pitchFamily="18" charset="-127"/>
                <a:cs typeface="THE큐트래빗" panose="02020503020101020101" pitchFamily="18" charset="-127"/>
              </a:rPr>
              <a:t>전자통신공학과 </a:t>
            </a:r>
            <a:r>
              <a:rPr lang="en-US" altLang="ko-KR" sz="2800" dirty="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210 악동클럽 R" panose="02020603020101020101" pitchFamily="18" charset="-127"/>
                <a:ea typeface="210 악동클럽 R" panose="02020603020101020101" pitchFamily="18" charset="-127"/>
                <a:cs typeface="THE큐트래빗" panose="02020503020101020101" pitchFamily="18" charset="-127"/>
              </a:rPr>
              <a:t>2014036817 </a:t>
            </a:r>
            <a:r>
              <a:rPr lang="ko-KR" altLang="en-US" sz="2800" dirty="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210 악동클럽 R" panose="02020603020101020101" pitchFamily="18" charset="-127"/>
                <a:ea typeface="210 악동클럽 R" panose="02020603020101020101" pitchFamily="18" charset="-127"/>
                <a:cs typeface="THE큐트래빗" panose="02020503020101020101" pitchFamily="18" charset="-127"/>
              </a:rPr>
              <a:t>홍순상</a:t>
            </a:r>
            <a:endParaRPr lang="en-US" altLang="ko-KR" sz="2800" dirty="0">
              <a:gradFill>
                <a:gsLst>
                  <a:gs pos="10000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210 악동클럽 R" panose="02020603020101020101" pitchFamily="18" charset="-127"/>
              <a:ea typeface="210 악동클럽 R" panose="02020603020101020101" pitchFamily="18" charset="-127"/>
              <a:cs typeface="THE큐트래빗" panose="02020503020101020101" pitchFamily="18" charset="-127"/>
            </a:endParaRPr>
          </a:p>
          <a:p>
            <a:r>
              <a:rPr lang="ko-KR" altLang="en-US" sz="2800" dirty="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210 악동클럽 R" panose="02020603020101020101" pitchFamily="18" charset="-127"/>
                <a:ea typeface="210 악동클럽 R" panose="02020603020101020101" pitchFamily="18" charset="-127"/>
                <a:cs typeface="THE큐트래빗" panose="02020503020101020101" pitchFamily="18" charset="-127"/>
              </a:rPr>
              <a:t>소프트웨어학부 </a:t>
            </a:r>
            <a:r>
              <a:rPr lang="en-US" altLang="ko-KR" sz="2800" dirty="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210 악동클럽 R" panose="02020603020101020101" pitchFamily="18" charset="-127"/>
                <a:ea typeface="210 악동클럽 R" panose="02020603020101020101" pitchFamily="18" charset="-127"/>
                <a:cs typeface="THE큐트래빗" panose="02020503020101020101" pitchFamily="18" charset="-127"/>
              </a:rPr>
              <a:t>2017011685 </a:t>
            </a:r>
            <a:r>
              <a:rPr lang="ko-KR" altLang="en-US" sz="2800" dirty="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210 악동클럽 R" panose="02020603020101020101" pitchFamily="18" charset="-127"/>
                <a:ea typeface="210 악동클럽 R" panose="02020603020101020101" pitchFamily="18" charset="-127"/>
                <a:cs typeface="THE큐트래빗" panose="02020503020101020101" pitchFamily="18" charset="-127"/>
              </a:rPr>
              <a:t>김다인</a:t>
            </a:r>
            <a:endParaRPr lang="en-US" altLang="ko-KR" sz="2800" dirty="0">
              <a:gradFill>
                <a:gsLst>
                  <a:gs pos="10000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210 악동클럽 R" panose="02020603020101020101" pitchFamily="18" charset="-127"/>
              <a:ea typeface="210 악동클럽 R" panose="02020603020101020101" pitchFamily="18" charset="-127"/>
              <a:cs typeface="THE큐트래빗" panose="02020503020101020101" pitchFamily="18" charset="-127"/>
            </a:endParaRPr>
          </a:p>
          <a:p>
            <a:r>
              <a:rPr lang="ko-KR" altLang="en-US" sz="2800" dirty="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210 악동클럽 R" panose="02020603020101020101" pitchFamily="18" charset="-127"/>
                <a:ea typeface="210 악동클럽 R" panose="02020603020101020101" pitchFamily="18" charset="-127"/>
                <a:cs typeface="THE큐트래빗" panose="02020503020101020101" pitchFamily="18" charset="-127"/>
              </a:rPr>
              <a:t>소프트웨어학부 </a:t>
            </a:r>
            <a:r>
              <a:rPr lang="en-US" altLang="ko-KR" sz="2800" dirty="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210 악동클럽 R" panose="02020603020101020101" pitchFamily="18" charset="-127"/>
                <a:ea typeface="210 악동클럽 R" panose="02020603020101020101" pitchFamily="18" charset="-127"/>
                <a:cs typeface="THE큐트래빗" panose="02020503020101020101" pitchFamily="18" charset="-127"/>
              </a:rPr>
              <a:t>2017011930 </a:t>
            </a:r>
            <a:r>
              <a:rPr lang="ko-KR" altLang="en-US" sz="2800" dirty="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210 악동클럽 R" panose="02020603020101020101" pitchFamily="18" charset="-127"/>
                <a:ea typeface="210 악동클럽 R" panose="02020603020101020101" pitchFamily="18" charset="-127"/>
                <a:cs typeface="THE큐트래빗" panose="02020503020101020101" pitchFamily="18" charset="-127"/>
              </a:rPr>
              <a:t>모지환</a:t>
            </a:r>
            <a:endParaRPr lang="en-US" altLang="ko-KR" sz="2800" dirty="0">
              <a:gradFill>
                <a:gsLst>
                  <a:gs pos="10000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210 악동클럽 R" panose="02020603020101020101" pitchFamily="18" charset="-127"/>
              <a:ea typeface="210 악동클럽 R" panose="02020603020101020101" pitchFamily="18" charset="-127"/>
              <a:cs typeface="THE큐트래빗" panose="02020503020101020101" pitchFamily="18" charset="-127"/>
            </a:endParaRPr>
          </a:p>
          <a:p>
            <a:r>
              <a:rPr lang="ko-KR" altLang="en-US" sz="2800" dirty="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210 악동클럽 R" panose="02020603020101020101" pitchFamily="18" charset="-127"/>
                <a:ea typeface="210 악동클럽 R" panose="02020603020101020101" pitchFamily="18" charset="-127"/>
                <a:cs typeface="THE큐트래빗" panose="02020503020101020101" pitchFamily="18" charset="-127"/>
              </a:rPr>
              <a:t>소프트웨어학부 </a:t>
            </a:r>
            <a:r>
              <a:rPr lang="en-US" altLang="ko-KR" sz="2800" dirty="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210 악동클럽 R" panose="02020603020101020101" pitchFamily="18" charset="-127"/>
                <a:ea typeface="210 악동클럽 R" panose="02020603020101020101" pitchFamily="18" charset="-127"/>
                <a:cs typeface="THE큐트래빗" panose="02020503020101020101" pitchFamily="18" charset="-127"/>
              </a:rPr>
              <a:t>2017012124 </a:t>
            </a:r>
            <a:r>
              <a:rPr lang="ko-KR" altLang="en-US" sz="2800" dirty="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210 악동클럽 R" panose="02020603020101020101" pitchFamily="18" charset="-127"/>
                <a:ea typeface="210 악동클럽 R" panose="02020603020101020101" pitchFamily="18" charset="-127"/>
                <a:cs typeface="THE큐트래빗" panose="02020503020101020101" pitchFamily="18" charset="-127"/>
              </a:rPr>
              <a:t>송현일</a:t>
            </a:r>
            <a:endParaRPr lang="en-US" altLang="ko-KR" sz="2800" dirty="0">
              <a:gradFill>
                <a:gsLst>
                  <a:gs pos="10000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210 악동클럽 R" panose="02020603020101020101" pitchFamily="18" charset="-127"/>
              <a:ea typeface="210 악동클럽 R" panose="02020603020101020101" pitchFamily="18" charset="-127"/>
              <a:cs typeface="THE큐트래빗" panose="02020503020101020101" pitchFamily="18" charset="-127"/>
            </a:endParaRPr>
          </a:p>
          <a:p>
            <a:r>
              <a:rPr lang="ko-KR" altLang="en-US" sz="2800" dirty="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210 악동클럽 R" panose="02020603020101020101" pitchFamily="18" charset="-127"/>
                <a:ea typeface="210 악동클럽 R" panose="02020603020101020101" pitchFamily="18" charset="-127"/>
                <a:cs typeface="THE큐트래빗" panose="02020503020101020101" pitchFamily="18" charset="-127"/>
              </a:rPr>
              <a:t>소프트웨어학부 </a:t>
            </a:r>
            <a:r>
              <a:rPr lang="en-US" altLang="ko-KR" sz="2800" dirty="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210 악동클럽 R" panose="02020603020101020101" pitchFamily="18" charset="-127"/>
                <a:ea typeface="210 악동클럽 R" panose="02020603020101020101" pitchFamily="18" charset="-127"/>
                <a:cs typeface="THE큐트래빗" panose="02020503020101020101" pitchFamily="18" charset="-127"/>
              </a:rPr>
              <a:t>2017012506 </a:t>
            </a:r>
            <a:r>
              <a:rPr lang="ko-KR" altLang="en-US" sz="2800" dirty="0" err="1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210 악동클럽 R" panose="02020603020101020101" pitchFamily="18" charset="-127"/>
                <a:ea typeface="210 악동클럽 R" panose="02020603020101020101" pitchFamily="18" charset="-127"/>
                <a:cs typeface="THE큐트래빗" panose="02020503020101020101" pitchFamily="18" charset="-127"/>
              </a:rPr>
              <a:t>정충호</a:t>
            </a:r>
            <a:endParaRPr lang="en-US" altLang="ko-KR" sz="2800" dirty="0">
              <a:gradFill>
                <a:gsLst>
                  <a:gs pos="10000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210 악동클럽 R" panose="02020603020101020101" pitchFamily="18" charset="-127"/>
              <a:ea typeface="210 악동클럽 R" panose="02020603020101020101" pitchFamily="18" charset="-127"/>
              <a:cs typeface="THE큐트래빗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962537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38545" y="184105"/>
            <a:ext cx="141577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dirty="0">
                <a:gradFill>
                  <a:gsLst>
                    <a:gs pos="100000">
                      <a:prstClr val="white"/>
                    </a:gs>
                    <a:gs pos="100000">
                      <a:prstClr val="white"/>
                    </a:gs>
                  </a:gsLst>
                  <a:lin ang="5400000" scaled="1"/>
                </a:gradFill>
                <a:latin typeface="210 하늘의꿈 R" panose="02020603020101020101" pitchFamily="18" charset="-127"/>
                <a:ea typeface="210 하늘의꿈 R" panose="02020603020101020101" pitchFamily="18" charset="-127"/>
              </a:rPr>
              <a:t>목차</a:t>
            </a:r>
          </a:p>
        </p:txBody>
      </p:sp>
      <p:sp>
        <p:nvSpPr>
          <p:cNvPr id="11" name="포인트가 4개인 별 10"/>
          <p:cNvSpPr/>
          <p:nvPr/>
        </p:nvSpPr>
        <p:spPr>
          <a:xfrm>
            <a:off x="657046" y="1107661"/>
            <a:ext cx="1138984" cy="1106905"/>
          </a:xfrm>
          <a:prstGeom prst="star4">
            <a:avLst>
              <a:gd name="adj" fmla="val 1668"/>
            </a:avLst>
          </a:prstGeom>
          <a:solidFill>
            <a:schemeClr val="bg1">
              <a:lumMod val="85000"/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포인트가 4개인 별 12"/>
          <p:cNvSpPr/>
          <p:nvPr/>
        </p:nvSpPr>
        <p:spPr>
          <a:xfrm>
            <a:off x="4844720" y="1120121"/>
            <a:ext cx="737937" cy="737937"/>
          </a:xfrm>
          <a:prstGeom prst="star4">
            <a:avLst>
              <a:gd name="adj" fmla="val 3804"/>
            </a:avLst>
          </a:prstGeom>
          <a:solidFill>
            <a:schemeClr val="bg1">
              <a:lumMod val="85000"/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/>
          <p:cNvGrpSpPr/>
          <p:nvPr/>
        </p:nvGrpSpPr>
        <p:grpSpPr>
          <a:xfrm>
            <a:off x="2835210" y="2086883"/>
            <a:ext cx="564548" cy="564109"/>
            <a:chOff x="2835210" y="2086883"/>
            <a:chExt cx="564548" cy="564109"/>
          </a:xfrm>
        </p:grpSpPr>
        <p:sp>
          <p:nvSpPr>
            <p:cNvPr id="12" name="포인트가 4개인 별 11"/>
            <p:cNvSpPr/>
            <p:nvPr/>
          </p:nvSpPr>
          <p:spPr>
            <a:xfrm rot="900000">
              <a:off x="2835934" y="2086883"/>
              <a:ext cx="563824" cy="563824"/>
            </a:xfrm>
            <a:prstGeom prst="star4">
              <a:avLst>
                <a:gd name="adj" fmla="val 3804"/>
              </a:avLst>
            </a:prstGeom>
            <a:solidFill>
              <a:schemeClr val="bg1">
                <a:lumMod val="85000"/>
                <a:alpha val="5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포인트가 4개인 별 14"/>
            <p:cNvSpPr/>
            <p:nvPr/>
          </p:nvSpPr>
          <p:spPr>
            <a:xfrm rot="19895563">
              <a:off x="2835210" y="2087168"/>
              <a:ext cx="563824" cy="563824"/>
            </a:xfrm>
            <a:prstGeom prst="star4">
              <a:avLst>
                <a:gd name="adj" fmla="val 3804"/>
              </a:avLst>
            </a:prstGeom>
            <a:solidFill>
              <a:schemeClr val="bg1">
                <a:lumMod val="85000"/>
                <a:alpha val="5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7" name="그룹 16"/>
          <p:cNvGrpSpPr/>
          <p:nvPr/>
        </p:nvGrpSpPr>
        <p:grpSpPr>
          <a:xfrm>
            <a:off x="5404658" y="1673573"/>
            <a:ext cx="355998" cy="503816"/>
            <a:chOff x="2835210" y="2086883"/>
            <a:chExt cx="564548" cy="564109"/>
          </a:xfrm>
        </p:grpSpPr>
        <p:sp>
          <p:nvSpPr>
            <p:cNvPr id="18" name="포인트가 4개인 별 17"/>
            <p:cNvSpPr/>
            <p:nvPr/>
          </p:nvSpPr>
          <p:spPr>
            <a:xfrm rot="900000">
              <a:off x="2835934" y="2086883"/>
              <a:ext cx="563824" cy="563824"/>
            </a:xfrm>
            <a:prstGeom prst="star4">
              <a:avLst>
                <a:gd name="adj" fmla="val 3804"/>
              </a:avLst>
            </a:prstGeom>
            <a:solidFill>
              <a:schemeClr val="bg1">
                <a:lumMod val="85000"/>
                <a:alpha val="5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포인트가 4개인 별 18"/>
            <p:cNvSpPr/>
            <p:nvPr/>
          </p:nvSpPr>
          <p:spPr>
            <a:xfrm rot="19895563">
              <a:off x="2835210" y="2087168"/>
              <a:ext cx="563824" cy="563824"/>
            </a:xfrm>
            <a:prstGeom prst="star4">
              <a:avLst>
                <a:gd name="adj" fmla="val 3804"/>
              </a:avLst>
            </a:prstGeom>
            <a:solidFill>
              <a:schemeClr val="bg1">
                <a:lumMod val="85000"/>
                <a:alpha val="5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0" name="포인트가 4개인 별 19"/>
          <p:cNvSpPr/>
          <p:nvPr/>
        </p:nvSpPr>
        <p:spPr>
          <a:xfrm rot="989454">
            <a:off x="6977615" y="2072483"/>
            <a:ext cx="939880" cy="1028066"/>
          </a:xfrm>
          <a:prstGeom prst="star4">
            <a:avLst>
              <a:gd name="adj" fmla="val 1381"/>
            </a:avLst>
          </a:prstGeom>
          <a:solidFill>
            <a:schemeClr val="bg1">
              <a:lumMod val="85000"/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/>
          <p:cNvSpPr txBox="1"/>
          <p:nvPr/>
        </p:nvSpPr>
        <p:spPr>
          <a:xfrm>
            <a:off x="503105" y="2107185"/>
            <a:ext cx="17395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210 밀키웨이 R" panose="02020603020101020101" pitchFamily="18" charset="-127"/>
                <a:ea typeface="210 밀키웨이 R" panose="02020603020101020101" pitchFamily="18" charset="-127"/>
              </a:rPr>
              <a:t>1. </a:t>
            </a:r>
            <a:r>
              <a:rPr lang="ko-KR" altLang="en-US" sz="2800" dirty="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210 밀키웨이 R" panose="02020603020101020101" pitchFamily="18" charset="-127"/>
                <a:ea typeface="210 밀키웨이 R" panose="02020603020101020101" pitchFamily="18" charset="-127"/>
              </a:rPr>
              <a:t>진행 과정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2612817" y="2681482"/>
            <a:ext cx="17123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210 밀키웨이 R" panose="02020603020101020101" pitchFamily="18" charset="-127"/>
                <a:ea typeface="210 밀키웨이 R" panose="02020603020101020101" pitchFamily="18" charset="-127"/>
              </a:rPr>
              <a:t>2. </a:t>
            </a:r>
            <a:r>
              <a:rPr lang="ko-KR" altLang="en-US" sz="2800" dirty="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210 밀키웨이 R" panose="02020603020101020101" pitchFamily="18" charset="-127"/>
                <a:ea typeface="210 밀키웨이 R" panose="02020603020101020101" pitchFamily="18" charset="-127"/>
              </a:rPr>
              <a:t>책자 소개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793741" y="2107185"/>
            <a:ext cx="15327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210 밀키웨이 R" panose="02020603020101020101" pitchFamily="18" charset="-127"/>
                <a:ea typeface="210 밀키웨이 R" panose="02020603020101020101" pitchFamily="18" charset="-127"/>
              </a:rPr>
              <a:t>3. </a:t>
            </a:r>
            <a:r>
              <a:rPr lang="ko-KR" altLang="en-US" sz="2800" dirty="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210 밀키웨이 R" panose="02020603020101020101" pitchFamily="18" charset="-127"/>
                <a:ea typeface="210 밀키웨이 R" panose="02020603020101020101" pitchFamily="18" charset="-127"/>
              </a:rPr>
              <a:t>본문 소개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851031" y="2951193"/>
            <a:ext cx="13885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210 밀키웨이 R" panose="02020603020101020101" pitchFamily="18" charset="-127"/>
                <a:ea typeface="210 밀키웨이 R" panose="02020603020101020101" pitchFamily="18" charset="-127"/>
              </a:rPr>
              <a:t>4. Q &amp; A</a:t>
            </a:r>
            <a:endParaRPr lang="ko-KR" altLang="en-US" sz="2800" dirty="0">
              <a:gradFill>
                <a:gsLst>
                  <a:gs pos="10000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210 밀키웨이 R" panose="02020603020101020101" pitchFamily="18" charset="-127"/>
              <a:ea typeface="210 밀키웨이 R" panose="02020603020101020101" pitchFamily="18" charset="-127"/>
            </a:endParaRPr>
          </a:p>
        </p:txBody>
      </p:sp>
      <p:grpSp>
        <p:nvGrpSpPr>
          <p:cNvPr id="43" name="그룹 42"/>
          <p:cNvGrpSpPr/>
          <p:nvPr/>
        </p:nvGrpSpPr>
        <p:grpSpPr>
          <a:xfrm>
            <a:off x="5027572" y="3037660"/>
            <a:ext cx="426052" cy="350286"/>
            <a:chOff x="2835210" y="2086883"/>
            <a:chExt cx="564548" cy="564109"/>
          </a:xfrm>
          <a:solidFill>
            <a:srgbClr val="CCFFFF">
              <a:alpha val="27843"/>
            </a:srgbClr>
          </a:solidFill>
        </p:grpSpPr>
        <p:sp>
          <p:nvSpPr>
            <p:cNvPr id="44" name="포인트가 4개인 별 43"/>
            <p:cNvSpPr/>
            <p:nvPr/>
          </p:nvSpPr>
          <p:spPr>
            <a:xfrm rot="900000">
              <a:off x="2835934" y="2086883"/>
              <a:ext cx="563824" cy="563824"/>
            </a:xfrm>
            <a:prstGeom prst="star4">
              <a:avLst>
                <a:gd name="adj" fmla="val 380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포인트가 4개인 별 44"/>
            <p:cNvSpPr/>
            <p:nvPr/>
          </p:nvSpPr>
          <p:spPr>
            <a:xfrm rot="19895563">
              <a:off x="2835210" y="2087168"/>
              <a:ext cx="563824" cy="563824"/>
            </a:xfrm>
            <a:prstGeom prst="star4">
              <a:avLst>
                <a:gd name="adj" fmla="val 380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7" name="TextBox 46"/>
          <p:cNvSpPr txBox="1"/>
          <p:nvPr/>
        </p:nvSpPr>
        <p:spPr>
          <a:xfrm>
            <a:off x="4850947" y="3434720"/>
            <a:ext cx="18565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210 밀키웨이 R" panose="02020603020101020101" pitchFamily="18" charset="-127"/>
                <a:ea typeface="210 밀키웨이 R" panose="02020603020101020101" pitchFamily="18" charset="-127"/>
              </a:rPr>
              <a:t>3.1 Git?</a:t>
            </a:r>
            <a:r>
              <a:rPr lang="ko-KR" altLang="en-US" dirty="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210 밀키웨이 R" panose="02020603020101020101" pitchFamily="18" charset="-127"/>
                <a:ea typeface="210 밀키웨이 R" panose="02020603020101020101" pitchFamily="18" charset="-127"/>
              </a:rPr>
              <a:t> </a:t>
            </a:r>
            <a:r>
              <a:rPr lang="en-US" altLang="ko-KR" dirty="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210 밀키웨이 R" panose="02020603020101020101" pitchFamily="18" charset="-127"/>
                <a:ea typeface="210 밀키웨이 R" panose="02020603020101020101" pitchFamily="18" charset="-127"/>
              </a:rPr>
              <a:t>GitHub? </a:t>
            </a:r>
            <a:endParaRPr lang="ko-KR" altLang="en-US" dirty="0">
              <a:gradFill>
                <a:gsLst>
                  <a:gs pos="10000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210 밀키웨이 R" panose="02020603020101020101" pitchFamily="18" charset="-127"/>
              <a:ea typeface="210 밀키웨이 R" panose="02020603020101020101" pitchFamily="18" charset="-127"/>
            </a:endParaRPr>
          </a:p>
        </p:txBody>
      </p:sp>
      <p:grpSp>
        <p:nvGrpSpPr>
          <p:cNvPr id="48" name="그룹 47"/>
          <p:cNvGrpSpPr/>
          <p:nvPr/>
        </p:nvGrpSpPr>
        <p:grpSpPr>
          <a:xfrm>
            <a:off x="5027572" y="3924810"/>
            <a:ext cx="426052" cy="350286"/>
            <a:chOff x="2835210" y="2086883"/>
            <a:chExt cx="564548" cy="564109"/>
          </a:xfrm>
          <a:solidFill>
            <a:srgbClr val="CCFFFF">
              <a:alpha val="27843"/>
            </a:srgbClr>
          </a:solidFill>
        </p:grpSpPr>
        <p:sp>
          <p:nvSpPr>
            <p:cNvPr id="49" name="포인트가 4개인 별 48"/>
            <p:cNvSpPr/>
            <p:nvPr/>
          </p:nvSpPr>
          <p:spPr>
            <a:xfrm rot="900000">
              <a:off x="2835934" y="2086883"/>
              <a:ext cx="563824" cy="563824"/>
            </a:xfrm>
            <a:prstGeom prst="star4">
              <a:avLst>
                <a:gd name="adj" fmla="val 380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포인트가 4개인 별 49"/>
            <p:cNvSpPr/>
            <p:nvPr/>
          </p:nvSpPr>
          <p:spPr>
            <a:xfrm rot="19895563">
              <a:off x="2835210" y="2087168"/>
              <a:ext cx="563824" cy="563824"/>
            </a:xfrm>
            <a:prstGeom prst="star4">
              <a:avLst>
                <a:gd name="adj" fmla="val 380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1" name="TextBox 50"/>
          <p:cNvSpPr txBox="1"/>
          <p:nvPr/>
        </p:nvSpPr>
        <p:spPr>
          <a:xfrm>
            <a:off x="4899073" y="4321870"/>
            <a:ext cx="16930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210 밀키웨이 R" panose="02020603020101020101" pitchFamily="18" charset="-127"/>
                <a:ea typeface="210 밀키웨이 R" panose="02020603020101020101" pitchFamily="18" charset="-127"/>
              </a:rPr>
              <a:t>3.2 OSS vs CSS </a:t>
            </a:r>
            <a:endParaRPr lang="ko-KR" altLang="en-US" dirty="0">
              <a:gradFill>
                <a:gsLst>
                  <a:gs pos="10000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210 밀키웨이 R" panose="02020603020101020101" pitchFamily="18" charset="-127"/>
              <a:ea typeface="210 밀키웨이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42540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  <p:bldP spid="23" grpId="0"/>
      <p:bldP spid="24" grpId="0"/>
      <p:bldP spid="47" grpId="0"/>
      <p:bldP spid="5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65596" y="90967"/>
            <a:ext cx="21002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gradFill>
                  <a:gsLst>
                    <a:gs pos="100000">
                      <a:prstClr val="white"/>
                    </a:gs>
                    <a:gs pos="100000">
                      <a:prstClr val="white"/>
                    </a:gs>
                  </a:gsLst>
                  <a:lin ang="5400000" scaled="1"/>
                </a:gradFill>
                <a:latin typeface="210 밀키웨이 R" panose="02020603020101020101" pitchFamily="18" charset="-127"/>
                <a:ea typeface="210 밀키웨이 R" panose="02020603020101020101" pitchFamily="18" charset="-127"/>
                <a:cs typeface="THE큐트래빗" panose="02020503020101020101" pitchFamily="18" charset="-127"/>
              </a:rPr>
              <a:t>1. </a:t>
            </a:r>
            <a:r>
              <a:rPr lang="ko-KR" altLang="en-US" sz="3600" dirty="0">
                <a:gradFill>
                  <a:gsLst>
                    <a:gs pos="100000">
                      <a:prstClr val="white"/>
                    </a:gs>
                    <a:gs pos="100000">
                      <a:prstClr val="white"/>
                    </a:gs>
                  </a:gsLst>
                  <a:lin ang="5400000" scaled="1"/>
                </a:gradFill>
                <a:latin typeface="210 밀키웨이 R" panose="02020603020101020101" pitchFamily="18" charset="-127"/>
                <a:ea typeface="210 밀키웨이 R" panose="02020603020101020101" pitchFamily="18" charset="-127"/>
                <a:cs typeface="THE큐트래빗" panose="02020503020101020101" pitchFamily="18" charset="-127"/>
              </a:rPr>
              <a:t>진행과정</a:t>
            </a:r>
          </a:p>
        </p:txBody>
      </p:sp>
      <p:sp>
        <p:nvSpPr>
          <p:cNvPr id="2" name="한쪽 모서리가 잘린 사각형 1"/>
          <p:cNvSpPr/>
          <p:nvPr/>
        </p:nvSpPr>
        <p:spPr>
          <a:xfrm>
            <a:off x="157207" y="714855"/>
            <a:ext cx="8856164" cy="5965863"/>
          </a:xfrm>
          <a:prstGeom prst="snip1Rect">
            <a:avLst/>
          </a:prstGeom>
          <a:solidFill>
            <a:srgbClr val="FFFFFF">
              <a:alpha val="94118"/>
            </a:srgbClr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한쪽 모서리가 잘린 사각형 6"/>
          <p:cNvSpPr/>
          <p:nvPr/>
        </p:nvSpPr>
        <p:spPr>
          <a:xfrm>
            <a:off x="165596" y="714855"/>
            <a:ext cx="8784000" cy="5904060"/>
          </a:xfrm>
          <a:prstGeom prst="snip1Rect">
            <a:avLst/>
          </a:prstGeom>
          <a:solidFill>
            <a:schemeClr val="bg1"/>
          </a:solidFill>
          <a:ln w="9525">
            <a:solidFill>
              <a:srgbClr val="28333D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ko-KR" alt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강의시간 내 미팅</a:t>
            </a:r>
            <a:endParaRPr lang="en-US" altLang="ko-KR" sz="2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210 밀키웨이 R" panose="02020603020101020101" pitchFamily="18" charset="-127"/>
              <a:ea typeface="210 밀키웨이 R" panose="02020603020101020101" pitchFamily="18" charset="-127"/>
            </a:endParaRPr>
          </a:p>
          <a:p>
            <a:r>
              <a:rPr lang="en-US" altLang="ko-KR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2017.09.14</a:t>
            </a:r>
          </a:p>
          <a:p>
            <a:r>
              <a:rPr lang="en-US" altLang="ko-KR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	- </a:t>
            </a:r>
            <a:r>
              <a:rPr lang="ko-KR" altLang="en-US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프로젝트를 어떻게 진행할 것인지 상의</a:t>
            </a:r>
            <a:r>
              <a:rPr lang="en-US" altLang="ko-KR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, </a:t>
            </a:r>
            <a:r>
              <a:rPr lang="ko-KR" altLang="en-US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미팅 요일 결정</a:t>
            </a:r>
            <a:endParaRPr lang="en-US" altLang="ko-KR" sz="2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210 밀키웨이 R" panose="02020603020101020101" pitchFamily="18" charset="-127"/>
              <a:ea typeface="210 밀키웨이 R" panose="02020603020101020101" pitchFamily="18" charset="-127"/>
            </a:endParaRPr>
          </a:p>
          <a:p>
            <a:r>
              <a:rPr lang="en-US" altLang="ko-KR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2017.09.21</a:t>
            </a:r>
          </a:p>
          <a:p>
            <a:r>
              <a:rPr lang="en-US" altLang="ko-KR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	- </a:t>
            </a:r>
            <a:r>
              <a:rPr lang="ko-KR" altLang="en-US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계획 세분화</a:t>
            </a:r>
            <a:r>
              <a:rPr lang="en-US" altLang="ko-KR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, </a:t>
            </a:r>
            <a:r>
              <a:rPr lang="ko-KR" altLang="en-US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자료 수집 과정 검토</a:t>
            </a:r>
            <a:endParaRPr lang="en-US" altLang="ko-KR" sz="2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210 밀키웨이 R" panose="02020603020101020101" pitchFamily="18" charset="-127"/>
              <a:ea typeface="210 밀키웨이 R" panose="02020603020101020101" pitchFamily="18" charset="-127"/>
            </a:endParaRPr>
          </a:p>
          <a:p>
            <a:r>
              <a:rPr lang="en-US" altLang="ko-KR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2017.09.29</a:t>
            </a:r>
          </a:p>
          <a:p>
            <a:r>
              <a:rPr lang="en-US" altLang="ko-KR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	- </a:t>
            </a:r>
            <a:r>
              <a:rPr lang="ko-KR" altLang="en-US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수집된 자료 정리 마무리</a:t>
            </a:r>
            <a:r>
              <a:rPr lang="en-US" altLang="ko-KR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, </a:t>
            </a:r>
            <a:r>
              <a:rPr lang="ko-KR" altLang="en-US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시각자료 제작</a:t>
            </a:r>
            <a:r>
              <a:rPr lang="en-US" altLang="ko-KR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 </a:t>
            </a:r>
            <a:r>
              <a:rPr lang="ko-KR" altLang="en-US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및 본문 작성</a:t>
            </a:r>
            <a:endParaRPr lang="en-US" altLang="ko-KR" sz="2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210 밀키웨이 R" panose="02020603020101020101" pitchFamily="18" charset="-127"/>
              <a:ea typeface="210 밀키웨이 R" panose="02020603020101020101" pitchFamily="18" charset="-127"/>
            </a:endParaRPr>
          </a:p>
          <a:p>
            <a:endParaRPr lang="en-US" altLang="ko-KR" sz="2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210 밀키웨이 R" panose="02020603020101020101" pitchFamily="18" charset="-127"/>
              <a:ea typeface="210 밀키웨이 R" panose="02020603020101020101" pitchFamily="18" charset="-127"/>
            </a:endParaRPr>
          </a:p>
          <a:p>
            <a:r>
              <a:rPr lang="ko-KR" alt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강의 시간 외 미팅</a:t>
            </a:r>
            <a:endParaRPr lang="en-US" altLang="ko-KR" sz="2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210 밀키웨이 R" panose="02020603020101020101" pitchFamily="18" charset="-127"/>
              <a:ea typeface="210 밀키웨이 R" panose="02020603020101020101" pitchFamily="18" charset="-127"/>
            </a:endParaRPr>
          </a:p>
          <a:p>
            <a:r>
              <a:rPr lang="en-US" altLang="ko-KR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2017.09.19</a:t>
            </a:r>
          </a:p>
          <a:p>
            <a:r>
              <a:rPr lang="en-US" altLang="ko-KR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	- </a:t>
            </a:r>
            <a:r>
              <a:rPr lang="ko-KR" altLang="en-US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합의된 과제 수행 계획서 도출</a:t>
            </a:r>
            <a:r>
              <a:rPr lang="en-US" altLang="ko-KR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, </a:t>
            </a:r>
            <a:r>
              <a:rPr lang="ko-KR" altLang="en-US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역할분담 지정</a:t>
            </a:r>
            <a:r>
              <a:rPr lang="en-US" altLang="ko-KR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, </a:t>
            </a:r>
            <a:r>
              <a:rPr lang="ko-KR" altLang="en-US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프로젝트 계획 상의</a:t>
            </a:r>
            <a:endParaRPr lang="en-US" altLang="ko-KR" sz="2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210 밀키웨이 R" panose="02020603020101020101" pitchFamily="18" charset="-127"/>
              <a:ea typeface="210 밀키웨이 R" panose="02020603020101020101" pitchFamily="18" charset="-127"/>
            </a:endParaRPr>
          </a:p>
          <a:p>
            <a:r>
              <a:rPr lang="en-US" altLang="ko-KR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2017.09.26</a:t>
            </a:r>
          </a:p>
          <a:p>
            <a:r>
              <a:rPr lang="en-US" altLang="ko-KR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	- </a:t>
            </a:r>
            <a:r>
              <a:rPr lang="ko-KR" altLang="en-US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조원 전원 </a:t>
            </a:r>
            <a:r>
              <a:rPr lang="en-US" altLang="ko-KR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git</a:t>
            </a:r>
            <a:r>
              <a:rPr lang="ko-KR" altLang="en-US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 계정 생성</a:t>
            </a:r>
            <a:r>
              <a:rPr lang="en-US" altLang="ko-KR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, git </a:t>
            </a:r>
            <a:r>
              <a:rPr lang="ko-KR" altLang="en-US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사용법 익히기</a:t>
            </a:r>
            <a:r>
              <a:rPr lang="en-US" altLang="ko-KR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, repository </a:t>
            </a:r>
            <a:r>
              <a:rPr lang="ko-KR" altLang="en-US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생성 및 조원 합류</a:t>
            </a:r>
            <a:endParaRPr lang="en-US" altLang="ko-KR" sz="2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210 밀키웨이 R" panose="02020603020101020101" pitchFamily="18" charset="-127"/>
              <a:ea typeface="210 밀키웨이 R" panose="02020603020101020101" pitchFamily="18" charset="-127"/>
            </a:endParaRPr>
          </a:p>
          <a:p>
            <a:r>
              <a:rPr lang="en-US" altLang="ko-KR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2017.09.29~</a:t>
            </a:r>
          </a:p>
          <a:p>
            <a:r>
              <a:rPr lang="en-US" altLang="ko-KR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	- </a:t>
            </a:r>
            <a:r>
              <a:rPr lang="ko-KR" altLang="en-US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메신저와 깃을 활용하여 조원들과 지속적으로 상의 및 수정</a:t>
            </a:r>
            <a:endParaRPr lang="en-US" altLang="ko-KR" sz="2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210 밀키웨이 R" panose="02020603020101020101" pitchFamily="18" charset="-127"/>
              <a:ea typeface="210 밀키웨이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42356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6714940" y="79669"/>
            <a:ext cx="236955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210 밀키웨이 R" panose="02020603020101020101" pitchFamily="18" charset="-127"/>
                <a:ea typeface="210 밀키웨이 R" panose="02020603020101020101" pitchFamily="18" charset="-127"/>
              </a:rPr>
              <a:t>2. </a:t>
            </a:r>
            <a:r>
              <a:rPr lang="ko-KR" altLang="en-US" sz="4000" dirty="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210 밀키웨이 R" panose="02020603020101020101" pitchFamily="18" charset="-127"/>
                <a:ea typeface="210 밀키웨이 R" panose="02020603020101020101" pitchFamily="18" charset="-127"/>
              </a:rPr>
              <a:t>책자 소개</a:t>
            </a:r>
          </a:p>
        </p:txBody>
      </p:sp>
      <p:sp>
        <p:nvSpPr>
          <p:cNvPr id="2" name="한쪽 모서리가 잘린 사각형 1"/>
          <p:cNvSpPr/>
          <p:nvPr/>
        </p:nvSpPr>
        <p:spPr>
          <a:xfrm>
            <a:off x="157207" y="714855"/>
            <a:ext cx="8856164" cy="5965863"/>
          </a:xfrm>
          <a:prstGeom prst="snip1Rect">
            <a:avLst/>
          </a:prstGeom>
          <a:solidFill>
            <a:srgbClr val="FFFFFF">
              <a:alpha val="94118"/>
            </a:srgbClr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한쪽 모서리가 잘린 사각형 6"/>
          <p:cNvSpPr/>
          <p:nvPr/>
        </p:nvSpPr>
        <p:spPr>
          <a:xfrm>
            <a:off x="193289" y="761162"/>
            <a:ext cx="8784000" cy="5886000"/>
          </a:xfrm>
          <a:prstGeom prst="snip1Rect">
            <a:avLst/>
          </a:prstGeom>
          <a:solidFill>
            <a:schemeClr val="bg1"/>
          </a:solidFill>
          <a:ln w="9525">
            <a:solidFill>
              <a:srgbClr val="28333D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altLang="ko-KR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- </a:t>
            </a:r>
            <a:r>
              <a:rPr lang="ko-KR" alt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크기 </a:t>
            </a:r>
            <a:r>
              <a:rPr lang="en-US" altLang="ko-KR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: A5 </a:t>
            </a:r>
            <a:r>
              <a:rPr lang="ko-KR" alt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용지</a:t>
            </a:r>
            <a:endParaRPr lang="en-US" altLang="ko-KR" sz="24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210 밀키웨이 R" panose="02020603020101020101" pitchFamily="18" charset="-127"/>
              <a:ea typeface="210 밀키웨이 R" panose="02020603020101020101" pitchFamily="18" charset="-127"/>
            </a:endParaRPr>
          </a:p>
          <a:p>
            <a:r>
              <a:rPr lang="en-US" altLang="ko-KR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- </a:t>
            </a:r>
            <a:r>
              <a:rPr lang="ko-KR" alt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분량 </a:t>
            </a:r>
            <a:r>
              <a:rPr lang="en-US" altLang="ko-KR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: </a:t>
            </a:r>
            <a:r>
              <a:rPr lang="ko-KR" alt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총 </a:t>
            </a:r>
            <a:r>
              <a:rPr lang="en-US" altLang="ko-KR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35</a:t>
            </a:r>
            <a:r>
              <a:rPr lang="ko-KR" alt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페이지</a:t>
            </a:r>
            <a:endParaRPr lang="en-US" altLang="ko-KR" sz="24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210 밀키웨이 R" panose="02020603020101020101" pitchFamily="18" charset="-127"/>
              <a:ea typeface="210 밀키웨이 R" panose="02020603020101020101" pitchFamily="18" charset="-127"/>
            </a:endParaRPr>
          </a:p>
          <a:p>
            <a:r>
              <a:rPr lang="en-US" altLang="ko-KR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- </a:t>
            </a:r>
            <a:r>
              <a:rPr lang="ko-KR" alt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목차</a:t>
            </a:r>
            <a:endParaRPr lang="en-US" altLang="ko-KR" sz="24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210 밀키웨이 R" panose="02020603020101020101" pitchFamily="18" charset="-127"/>
              <a:ea typeface="210 밀키웨이 R" panose="02020603020101020101" pitchFamily="18" charset="-127"/>
            </a:endParaRPr>
          </a:p>
          <a:p>
            <a:r>
              <a:rPr lang="en-US" altLang="ko-KR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	1. </a:t>
            </a:r>
            <a:r>
              <a:rPr lang="ko-KR" altLang="en-US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오픈소스의 정의</a:t>
            </a:r>
            <a:r>
              <a:rPr lang="en-US" altLang="ko-KR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			2. </a:t>
            </a:r>
            <a:r>
              <a:rPr lang="ko-KR" altLang="en-US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오픈소스의 역사</a:t>
            </a:r>
          </a:p>
          <a:p>
            <a:r>
              <a:rPr lang="en-US" altLang="ko-KR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		• </a:t>
            </a:r>
            <a:r>
              <a:rPr lang="ko-KR" altLang="en-US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자유 소프트웨어</a:t>
            </a:r>
            <a:r>
              <a:rPr lang="en-US" altLang="ko-KR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			• </a:t>
            </a:r>
            <a:r>
              <a:rPr lang="ko-KR" altLang="en-US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자유 소프트웨어 운동</a:t>
            </a:r>
          </a:p>
          <a:p>
            <a:r>
              <a:rPr lang="en-US" altLang="ko-KR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		• </a:t>
            </a:r>
            <a:r>
              <a:rPr lang="ko-KR" altLang="en-US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오픈소스 소프트웨어</a:t>
            </a:r>
            <a:r>
              <a:rPr lang="en-US" altLang="ko-KR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			• GNU </a:t>
            </a:r>
            <a:r>
              <a:rPr lang="ko-KR" altLang="en-US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프로젝트</a:t>
            </a:r>
          </a:p>
          <a:p>
            <a:r>
              <a:rPr lang="en-US" altLang="ko-KR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		• </a:t>
            </a:r>
            <a:r>
              <a:rPr lang="ko-KR" altLang="en-US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오픈소스 라이선스</a:t>
            </a:r>
            <a:r>
              <a:rPr lang="en-US" altLang="ko-KR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			• </a:t>
            </a:r>
            <a:r>
              <a:rPr lang="ko-KR" altLang="en-US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오픈소스</a:t>
            </a:r>
          </a:p>
          <a:p>
            <a:r>
              <a:rPr lang="en-US" altLang="ko-KR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		• </a:t>
            </a:r>
            <a:r>
              <a:rPr lang="ko-KR" altLang="en-US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자유 소프트웨어와 오픈 소스</a:t>
            </a:r>
            <a:r>
              <a:rPr lang="en-US" altLang="ko-KR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		• </a:t>
            </a:r>
            <a:r>
              <a:rPr lang="ko-KR" altLang="en-US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오픈소스 소프트웨어 깃</a:t>
            </a:r>
            <a:r>
              <a:rPr lang="en-US" altLang="ko-KR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(Git)</a:t>
            </a:r>
          </a:p>
          <a:p>
            <a:r>
              <a:rPr lang="en-US" altLang="ko-KR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						• </a:t>
            </a:r>
            <a:r>
              <a:rPr lang="ko-KR" altLang="en-US" sz="20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깃허브</a:t>
            </a:r>
            <a:r>
              <a:rPr lang="en-US" altLang="ko-KR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(GitHub)</a:t>
            </a:r>
          </a:p>
          <a:p>
            <a:r>
              <a:rPr lang="en-US" altLang="ko-KR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	3. </a:t>
            </a:r>
            <a:r>
              <a:rPr lang="ko-KR" altLang="en-US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오픈소스 </a:t>
            </a:r>
            <a:r>
              <a:rPr lang="en-US" altLang="ko-KR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vs </a:t>
            </a:r>
            <a:r>
              <a:rPr lang="ko-KR" altLang="en-US" sz="20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클로즈드</a:t>
            </a:r>
            <a:r>
              <a:rPr lang="ko-KR" altLang="en-US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 소스 </a:t>
            </a:r>
            <a:r>
              <a:rPr lang="en-US" altLang="ko-KR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			• </a:t>
            </a:r>
            <a:r>
              <a:rPr lang="ko-KR" altLang="en-US" sz="20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깃허브의</a:t>
            </a:r>
            <a:r>
              <a:rPr lang="ko-KR" altLang="en-US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 특징 및 장점</a:t>
            </a:r>
            <a:endParaRPr lang="en-US" altLang="ko-KR" sz="2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210 밀키웨이 R" panose="02020603020101020101" pitchFamily="18" charset="-127"/>
              <a:ea typeface="210 밀키웨이 R" panose="02020603020101020101" pitchFamily="18" charset="-127"/>
            </a:endParaRPr>
          </a:p>
          <a:p>
            <a:r>
              <a:rPr lang="en-US" altLang="ko-KR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		• </a:t>
            </a:r>
            <a:r>
              <a:rPr lang="ko-KR" altLang="en-US" sz="20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클로즈드</a:t>
            </a:r>
            <a:r>
              <a:rPr lang="ko-KR" altLang="en-US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 소프트웨어</a:t>
            </a:r>
          </a:p>
          <a:p>
            <a:r>
              <a:rPr lang="en-US" altLang="ko-KR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		• </a:t>
            </a:r>
            <a:r>
              <a:rPr lang="ko-KR" altLang="en-US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오픈 소스 </a:t>
            </a:r>
            <a:r>
              <a:rPr lang="en-US" altLang="ko-KR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vs </a:t>
            </a:r>
            <a:r>
              <a:rPr lang="ko-KR" altLang="en-US" sz="20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클로즈드</a:t>
            </a:r>
            <a:r>
              <a:rPr lang="ko-KR" altLang="en-US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 소스</a:t>
            </a:r>
            <a:r>
              <a:rPr lang="en-US" altLang="ko-KR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	4. </a:t>
            </a:r>
            <a:r>
              <a:rPr lang="ko-KR" altLang="en-US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유명 오픈소스 </a:t>
            </a:r>
            <a:r>
              <a:rPr lang="en-US" altLang="ko-KR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SW</a:t>
            </a:r>
            <a:r>
              <a:rPr lang="ko-KR" altLang="en-US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210 밀키웨이 R" panose="02020603020101020101" pitchFamily="18" charset="-127"/>
                <a:ea typeface="210 밀키웨이 R" panose="02020603020101020101" pitchFamily="18" charset="-127"/>
              </a:rPr>
              <a:t>들</a:t>
            </a:r>
          </a:p>
        </p:txBody>
      </p:sp>
      <p:grpSp>
        <p:nvGrpSpPr>
          <p:cNvPr id="15" name="그룹 14"/>
          <p:cNvGrpSpPr/>
          <p:nvPr/>
        </p:nvGrpSpPr>
        <p:grpSpPr>
          <a:xfrm>
            <a:off x="8537101" y="654667"/>
            <a:ext cx="306805" cy="552077"/>
            <a:chOff x="8537101" y="654667"/>
            <a:chExt cx="306805" cy="552077"/>
          </a:xfrm>
        </p:grpSpPr>
        <p:cxnSp>
          <p:nvCxnSpPr>
            <p:cNvPr id="9" name="직선 연결선 8"/>
            <p:cNvCxnSpPr/>
            <p:nvPr/>
          </p:nvCxnSpPr>
          <p:spPr>
            <a:xfrm flipH="1">
              <a:off x="8537101" y="851048"/>
              <a:ext cx="306805" cy="355696"/>
            </a:xfrm>
            <a:prstGeom prst="line">
              <a:avLst/>
            </a:prstGeom>
            <a:ln w="12700"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/>
            <p:cNvCxnSpPr/>
            <p:nvPr/>
          </p:nvCxnSpPr>
          <p:spPr>
            <a:xfrm flipH="1" flipV="1">
              <a:off x="8690503" y="654667"/>
              <a:ext cx="130610" cy="195220"/>
            </a:xfrm>
            <a:prstGeom prst="line">
              <a:avLst/>
            </a:prstGeom>
            <a:ln w="12700">
              <a:solidFill>
                <a:schemeClr val="bg1"/>
              </a:solidFill>
              <a:prstDash val="dash"/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82209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65596" y="90967"/>
            <a:ext cx="24625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gradFill>
                  <a:gsLst>
                    <a:gs pos="100000">
                      <a:prstClr val="white"/>
                    </a:gs>
                    <a:gs pos="100000">
                      <a:prstClr val="white"/>
                    </a:gs>
                  </a:gsLst>
                  <a:lin ang="5400000" scaled="1"/>
                </a:gradFill>
                <a:latin typeface="210 밀키웨이 R" panose="02020603020101020101" pitchFamily="18" charset="-127"/>
                <a:ea typeface="210 밀키웨이 R" panose="02020603020101020101" pitchFamily="18" charset="-127"/>
                <a:cs typeface="THE큐트래빗" panose="02020503020101020101" pitchFamily="18" charset="-127"/>
              </a:rPr>
              <a:t>3. </a:t>
            </a:r>
            <a:r>
              <a:rPr lang="ko-KR" altLang="en-US" sz="3600" dirty="0">
                <a:gradFill>
                  <a:gsLst>
                    <a:gs pos="100000">
                      <a:prstClr val="white"/>
                    </a:gs>
                    <a:gs pos="100000">
                      <a:prstClr val="white"/>
                    </a:gs>
                  </a:gsLst>
                  <a:lin ang="5400000" scaled="1"/>
                </a:gradFill>
                <a:latin typeface="210 밀키웨이 R" panose="02020603020101020101" pitchFamily="18" charset="-127"/>
                <a:ea typeface="210 밀키웨이 R" panose="02020603020101020101" pitchFamily="18" charset="-127"/>
                <a:cs typeface="THE큐트래빗" panose="02020503020101020101" pitchFamily="18" charset="-127"/>
              </a:rPr>
              <a:t>본문소개 </a:t>
            </a:r>
            <a:r>
              <a:rPr lang="en-US" altLang="ko-KR" sz="3600" dirty="0">
                <a:gradFill>
                  <a:gsLst>
                    <a:gs pos="100000">
                      <a:prstClr val="white"/>
                    </a:gs>
                    <a:gs pos="100000">
                      <a:prstClr val="white"/>
                    </a:gs>
                  </a:gsLst>
                  <a:lin ang="5400000" scaled="1"/>
                </a:gradFill>
                <a:latin typeface="210 밀키웨이 R" panose="02020603020101020101" pitchFamily="18" charset="-127"/>
                <a:ea typeface="210 밀키웨이 R" panose="02020603020101020101" pitchFamily="18" charset="-127"/>
                <a:cs typeface="THE큐트래빗" panose="02020503020101020101" pitchFamily="18" charset="-127"/>
              </a:rPr>
              <a:t>-1 </a:t>
            </a:r>
            <a:endParaRPr lang="ko-KR" altLang="en-US" sz="3600" dirty="0">
              <a:gradFill>
                <a:gsLst>
                  <a:gs pos="100000">
                    <a:prstClr val="white"/>
                  </a:gs>
                  <a:gs pos="100000">
                    <a:prstClr val="white"/>
                  </a:gs>
                </a:gsLst>
                <a:lin ang="5400000" scaled="1"/>
              </a:gradFill>
              <a:latin typeface="210 밀키웨이 R" panose="02020603020101020101" pitchFamily="18" charset="-127"/>
              <a:ea typeface="210 밀키웨이 R" panose="02020603020101020101" pitchFamily="18" charset="-127"/>
              <a:cs typeface="THE큐트래빗" panose="02020503020101020101" pitchFamily="18" charset="-127"/>
            </a:endParaRPr>
          </a:p>
        </p:txBody>
      </p:sp>
      <p:sp>
        <p:nvSpPr>
          <p:cNvPr id="2" name="한쪽 모서리가 잘린 사각형 1"/>
          <p:cNvSpPr/>
          <p:nvPr/>
        </p:nvSpPr>
        <p:spPr>
          <a:xfrm>
            <a:off x="157207" y="714855"/>
            <a:ext cx="8856164" cy="5965863"/>
          </a:xfrm>
          <a:prstGeom prst="snip1Rect">
            <a:avLst/>
          </a:prstGeom>
          <a:solidFill>
            <a:srgbClr val="FFFFFF">
              <a:alpha val="94118"/>
            </a:srgbClr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한쪽 모서리가 잘린 사각형 6"/>
          <p:cNvSpPr/>
          <p:nvPr/>
        </p:nvSpPr>
        <p:spPr>
          <a:xfrm>
            <a:off x="165596" y="714855"/>
            <a:ext cx="8784000" cy="5886000"/>
          </a:xfrm>
          <a:prstGeom prst="snip1Rect">
            <a:avLst/>
          </a:prstGeom>
          <a:solidFill>
            <a:schemeClr val="bg1"/>
          </a:solidFill>
          <a:ln w="9525">
            <a:solidFill>
              <a:srgbClr val="28333D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altLang="ko-KR" dirty="0">
                <a:solidFill>
                  <a:schemeClr val="tx1"/>
                </a:solidFill>
              </a:rPr>
              <a:t>	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C22DB5C-5E6D-4105-AAE3-2EC32B0125A1}"/>
              </a:ext>
            </a:extLst>
          </p:cNvPr>
          <p:cNvSpPr txBox="1"/>
          <p:nvPr/>
        </p:nvSpPr>
        <p:spPr>
          <a:xfrm>
            <a:off x="6011169" y="59857"/>
            <a:ext cx="305404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210 밀키웨이 R" panose="02020603020101020101" pitchFamily="18" charset="-127"/>
                <a:ea typeface="210 밀키웨이 R" panose="02020603020101020101" pitchFamily="18" charset="-127"/>
              </a:rPr>
              <a:t>Git? GitHub?</a:t>
            </a:r>
            <a:endParaRPr lang="ko-KR" altLang="en-US" sz="4000" dirty="0">
              <a:gradFill>
                <a:gsLst>
                  <a:gs pos="10000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210 밀키웨이 R" panose="02020603020101020101" pitchFamily="18" charset="-127"/>
              <a:ea typeface="210 밀키웨이 R" panose="02020603020101020101" pitchFamily="18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C7A9BC4E-A5C7-4B1B-A660-7A67A2ED5614}"/>
              </a:ext>
            </a:extLst>
          </p:cNvPr>
          <p:cNvGrpSpPr/>
          <p:nvPr/>
        </p:nvGrpSpPr>
        <p:grpSpPr>
          <a:xfrm>
            <a:off x="8537101" y="654667"/>
            <a:ext cx="306805" cy="552077"/>
            <a:chOff x="8537101" y="654667"/>
            <a:chExt cx="306805" cy="552077"/>
          </a:xfrm>
        </p:grpSpPr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A15F14A1-DEAB-48E2-9190-3C11F3229973}"/>
                </a:ext>
              </a:extLst>
            </p:cNvPr>
            <p:cNvCxnSpPr/>
            <p:nvPr/>
          </p:nvCxnSpPr>
          <p:spPr>
            <a:xfrm flipH="1">
              <a:off x="8537101" y="851048"/>
              <a:ext cx="306805" cy="355696"/>
            </a:xfrm>
            <a:prstGeom prst="line">
              <a:avLst/>
            </a:prstGeom>
            <a:ln w="12700"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268DF9CC-10ED-451E-8817-E82E35103F33}"/>
                </a:ext>
              </a:extLst>
            </p:cNvPr>
            <p:cNvCxnSpPr/>
            <p:nvPr/>
          </p:nvCxnSpPr>
          <p:spPr>
            <a:xfrm flipH="1" flipV="1">
              <a:off x="8690503" y="654667"/>
              <a:ext cx="130610" cy="195220"/>
            </a:xfrm>
            <a:prstGeom prst="line">
              <a:avLst/>
            </a:prstGeom>
            <a:ln w="12700">
              <a:solidFill>
                <a:schemeClr val="bg1"/>
              </a:solidFill>
              <a:prstDash val="dash"/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4" name="그림 13">
            <a:extLst>
              <a:ext uri="{FF2B5EF4-FFF2-40B4-BE49-F238E27FC236}">
                <a16:creationId xmlns:a16="http://schemas.microsoft.com/office/drawing/2014/main" id="{D209487A-D91D-46E8-BEB9-303DF1929CB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9464" y="1585876"/>
            <a:ext cx="1817155" cy="1817155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DA2945BA-DBB2-4B66-87B8-9C3FCEABE8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5365" y="1382913"/>
            <a:ext cx="2223083" cy="222308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65DB258-C948-4E9D-B957-83F444546D54}"/>
              </a:ext>
            </a:extLst>
          </p:cNvPr>
          <p:cNvSpPr txBox="1"/>
          <p:nvPr/>
        </p:nvSpPr>
        <p:spPr>
          <a:xfrm>
            <a:off x="657254" y="3723148"/>
            <a:ext cx="409930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210 밀키웨이 R" panose="02020603020101020101" pitchFamily="18" charset="-127"/>
                <a:ea typeface="210 밀키웨이 R" panose="02020603020101020101" pitchFamily="18" charset="-127"/>
              </a:rPr>
              <a:t>• </a:t>
            </a:r>
            <a:r>
              <a:rPr lang="ko-KR" altLang="en-US" sz="2000" dirty="0">
                <a:latin typeface="210 밀키웨이 R" panose="02020603020101020101" pitchFamily="18" charset="-127"/>
                <a:ea typeface="210 밀키웨이 R" panose="02020603020101020101" pitchFamily="18" charset="-127"/>
              </a:rPr>
              <a:t>빠른 속도</a:t>
            </a:r>
          </a:p>
          <a:p>
            <a:r>
              <a:rPr lang="en-US" altLang="ko-KR" sz="2000" dirty="0">
                <a:latin typeface="210 밀키웨이 R" panose="02020603020101020101" pitchFamily="18" charset="-127"/>
                <a:ea typeface="210 밀키웨이 R" panose="02020603020101020101" pitchFamily="18" charset="-127"/>
              </a:rPr>
              <a:t>• </a:t>
            </a:r>
            <a:r>
              <a:rPr lang="ko-KR" altLang="en-US" sz="2000" dirty="0">
                <a:latin typeface="210 밀키웨이 R" panose="02020603020101020101" pitchFamily="18" charset="-127"/>
                <a:ea typeface="210 밀키웨이 R" panose="02020603020101020101" pitchFamily="18" charset="-127"/>
              </a:rPr>
              <a:t>단순한 구조</a:t>
            </a:r>
          </a:p>
          <a:p>
            <a:r>
              <a:rPr lang="en-US" altLang="ko-KR" sz="2000" dirty="0">
                <a:latin typeface="210 밀키웨이 R" panose="02020603020101020101" pitchFamily="18" charset="-127"/>
                <a:ea typeface="210 밀키웨이 R" panose="02020603020101020101" pitchFamily="18" charset="-127"/>
              </a:rPr>
              <a:t>• </a:t>
            </a:r>
            <a:r>
              <a:rPr lang="ko-KR" altLang="en-US" sz="2000" dirty="0" err="1">
                <a:latin typeface="210 밀키웨이 R" panose="02020603020101020101" pitchFamily="18" charset="-127"/>
                <a:ea typeface="210 밀키웨이 R" panose="02020603020101020101" pitchFamily="18" charset="-127"/>
              </a:rPr>
              <a:t>비선형적인</a:t>
            </a:r>
            <a:r>
              <a:rPr lang="ko-KR" altLang="en-US" sz="2000" dirty="0">
                <a:latin typeface="210 밀키웨이 R" panose="02020603020101020101" pitchFamily="18" charset="-127"/>
                <a:ea typeface="210 밀키웨이 R" panose="02020603020101020101" pitchFamily="18" charset="-127"/>
              </a:rPr>
              <a:t> 개발</a:t>
            </a:r>
            <a:endParaRPr lang="en-US" altLang="ko-KR" sz="2000" dirty="0">
              <a:latin typeface="210 밀키웨이 R" panose="02020603020101020101" pitchFamily="18" charset="-127"/>
              <a:ea typeface="210 밀키웨이 R" panose="02020603020101020101" pitchFamily="18" charset="-127"/>
            </a:endParaRPr>
          </a:p>
          <a:p>
            <a:r>
              <a:rPr lang="en-US" altLang="ko-KR" sz="2000" dirty="0">
                <a:latin typeface="210 밀키웨이 R" panose="02020603020101020101" pitchFamily="18" charset="-127"/>
                <a:ea typeface="210 밀키웨이 R" panose="02020603020101020101" pitchFamily="18" charset="-127"/>
              </a:rPr>
              <a:t>   (</a:t>
            </a:r>
            <a:r>
              <a:rPr lang="ko-KR" altLang="en-US" sz="2000" dirty="0">
                <a:latin typeface="210 밀키웨이 R" panose="02020603020101020101" pitchFamily="18" charset="-127"/>
                <a:ea typeface="210 밀키웨이 R" panose="02020603020101020101" pitchFamily="18" charset="-127"/>
              </a:rPr>
              <a:t>수천 개의 동시 다발적인 </a:t>
            </a:r>
            <a:r>
              <a:rPr lang="ko-KR" altLang="en-US" sz="2000" dirty="0" err="1">
                <a:latin typeface="210 밀키웨이 R" panose="02020603020101020101" pitchFamily="18" charset="-127"/>
                <a:ea typeface="210 밀키웨이 R" panose="02020603020101020101" pitchFamily="18" charset="-127"/>
              </a:rPr>
              <a:t>브랜치</a:t>
            </a:r>
            <a:r>
              <a:rPr lang="en-US" altLang="ko-KR" sz="2000" dirty="0">
                <a:latin typeface="210 밀키웨이 R" panose="02020603020101020101" pitchFamily="18" charset="-127"/>
                <a:ea typeface="210 밀키웨이 R" panose="02020603020101020101" pitchFamily="18" charset="-127"/>
              </a:rPr>
              <a:t>)</a:t>
            </a:r>
          </a:p>
          <a:p>
            <a:r>
              <a:rPr lang="en-US" altLang="ko-KR" sz="2000" dirty="0">
                <a:latin typeface="210 밀키웨이 R" panose="02020603020101020101" pitchFamily="18" charset="-127"/>
                <a:ea typeface="210 밀키웨이 R" panose="02020603020101020101" pitchFamily="18" charset="-127"/>
              </a:rPr>
              <a:t>• </a:t>
            </a:r>
            <a:r>
              <a:rPr lang="ko-KR" altLang="en-US" sz="2000" dirty="0">
                <a:latin typeface="210 밀키웨이 R" panose="02020603020101020101" pitchFamily="18" charset="-127"/>
                <a:ea typeface="210 밀키웨이 R" panose="02020603020101020101" pitchFamily="18" charset="-127"/>
              </a:rPr>
              <a:t>완벽한 분산</a:t>
            </a:r>
          </a:p>
          <a:p>
            <a:r>
              <a:rPr lang="en-US" altLang="ko-KR" sz="2000" dirty="0">
                <a:latin typeface="210 밀키웨이 R" panose="02020603020101020101" pitchFamily="18" charset="-127"/>
                <a:ea typeface="210 밀키웨이 R" panose="02020603020101020101" pitchFamily="18" charset="-127"/>
              </a:rPr>
              <a:t>• </a:t>
            </a:r>
            <a:r>
              <a:rPr lang="ko-KR" altLang="en-US" sz="2000" dirty="0">
                <a:latin typeface="210 밀키웨이 R" panose="02020603020101020101" pitchFamily="18" charset="-127"/>
                <a:ea typeface="210 밀키웨이 R" panose="02020603020101020101" pitchFamily="18" charset="-127"/>
              </a:rPr>
              <a:t>리눅스 커널 같은 대형 프로젝트에도 유용할 것</a:t>
            </a:r>
            <a:endParaRPr lang="en-US" altLang="ko-KR" sz="2000" dirty="0">
              <a:latin typeface="210 밀키웨이 R" panose="02020603020101020101" pitchFamily="18" charset="-127"/>
              <a:ea typeface="210 밀키웨이 R" panose="02020603020101020101" pitchFamily="18" charset="-127"/>
            </a:endParaRPr>
          </a:p>
          <a:p>
            <a:r>
              <a:rPr lang="en-US" altLang="ko-KR" sz="2000" dirty="0">
                <a:latin typeface="210 밀키웨이 R" panose="02020603020101020101" pitchFamily="18" charset="-127"/>
                <a:ea typeface="210 밀키웨이 R" panose="02020603020101020101" pitchFamily="18" charset="-127"/>
              </a:rPr>
              <a:t>  (</a:t>
            </a:r>
            <a:r>
              <a:rPr lang="ko-KR" altLang="en-US" sz="2000" dirty="0">
                <a:latin typeface="210 밀키웨이 R" panose="02020603020101020101" pitchFamily="18" charset="-127"/>
                <a:ea typeface="210 밀키웨이 R" panose="02020603020101020101" pitchFamily="18" charset="-127"/>
              </a:rPr>
              <a:t>속도나 데이터 크기 면에서</a:t>
            </a:r>
            <a:r>
              <a:rPr lang="en-US" altLang="ko-KR" sz="2000" dirty="0">
                <a:latin typeface="210 밀키웨이 R" panose="02020603020101020101" pitchFamily="18" charset="-127"/>
                <a:ea typeface="210 밀키웨이 R" panose="02020603020101020101" pitchFamily="18" charset="-127"/>
              </a:rPr>
              <a:t>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72961DF-993A-43EC-8D0D-C0550EF55245}"/>
              </a:ext>
            </a:extLst>
          </p:cNvPr>
          <p:cNvSpPr txBox="1"/>
          <p:nvPr/>
        </p:nvSpPr>
        <p:spPr>
          <a:xfrm>
            <a:off x="5238878" y="3873955"/>
            <a:ext cx="237832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210 밀키웨이 R" panose="02020603020101020101" pitchFamily="18" charset="-127"/>
                <a:ea typeface="210 밀키웨이 R" panose="02020603020101020101" pitchFamily="18" charset="-127"/>
              </a:rPr>
              <a:t>• </a:t>
            </a:r>
            <a:r>
              <a:rPr lang="ko-KR" altLang="en-US" sz="2000" dirty="0">
                <a:latin typeface="210 밀키웨이 R" panose="02020603020101020101" pitchFamily="18" charset="-127"/>
                <a:ea typeface="210 밀키웨이 R" panose="02020603020101020101" pitchFamily="18" charset="-127"/>
              </a:rPr>
              <a:t>무료 호스팅</a:t>
            </a:r>
            <a:endParaRPr lang="en-US" altLang="ko-KR" sz="2000" dirty="0">
              <a:latin typeface="210 밀키웨이 R" panose="02020603020101020101" pitchFamily="18" charset="-127"/>
              <a:ea typeface="210 밀키웨이 R" panose="02020603020101020101" pitchFamily="18" charset="-127"/>
            </a:endParaRPr>
          </a:p>
          <a:p>
            <a:r>
              <a:rPr lang="en-US" altLang="ko-KR" sz="2000" dirty="0">
                <a:latin typeface="210 밀키웨이 R" panose="02020603020101020101" pitchFamily="18" charset="-127"/>
                <a:ea typeface="210 밀키웨이 R" panose="02020603020101020101" pitchFamily="18" charset="-127"/>
              </a:rPr>
              <a:t>• </a:t>
            </a:r>
            <a:r>
              <a:rPr lang="ko-KR" altLang="en-US" sz="2000" dirty="0">
                <a:latin typeface="210 밀키웨이 R" panose="02020603020101020101" pitchFamily="18" charset="-127"/>
                <a:ea typeface="210 밀키웨이 R" panose="02020603020101020101" pitchFamily="18" charset="-127"/>
              </a:rPr>
              <a:t>웹 기반</a:t>
            </a:r>
            <a:endParaRPr lang="en-US" altLang="ko-KR" sz="2000" dirty="0">
              <a:latin typeface="210 밀키웨이 R" panose="02020603020101020101" pitchFamily="18" charset="-127"/>
              <a:ea typeface="210 밀키웨이 R" panose="02020603020101020101" pitchFamily="18" charset="-127"/>
            </a:endParaRPr>
          </a:p>
          <a:p>
            <a:r>
              <a:rPr lang="en-US" altLang="ko-KR" sz="2000" dirty="0">
                <a:latin typeface="210 밀키웨이 R" panose="02020603020101020101" pitchFamily="18" charset="-127"/>
                <a:ea typeface="210 밀키웨이 R" panose="02020603020101020101" pitchFamily="18" charset="-127"/>
              </a:rPr>
              <a:t>• </a:t>
            </a:r>
            <a:r>
              <a:rPr lang="ko-KR" altLang="en-US" sz="2000" dirty="0">
                <a:latin typeface="210 밀키웨이 R" panose="02020603020101020101" pitchFamily="18" charset="-127"/>
                <a:ea typeface="210 밀키웨이 R" panose="02020603020101020101" pitchFamily="18" charset="-127"/>
              </a:rPr>
              <a:t>손쉬운 참여</a:t>
            </a:r>
            <a:r>
              <a:rPr lang="en-US" altLang="ko-KR" sz="2000" dirty="0">
                <a:latin typeface="210 밀키웨이 R" panose="02020603020101020101" pitchFamily="18" charset="-127"/>
                <a:ea typeface="210 밀키웨이 R" panose="02020603020101020101" pitchFamily="18" charset="-127"/>
              </a:rPr>
              <a:t>(Fork)</a:t>
            </a:r>
          </a:p>
          <a:p>
            <a:r>
              <a:rPr lang="en-US" altLang="ko-KR" sz="2000" dirty="0">
                <a:latin typeface="210 밀키웨이 R" panose="02020603020101020101" pitchFamily="18" charset="-127"/>
                <a:ea typeface="210 밀키웨이 R" panose="02020603020101020101" pitchFamily="18" charset="-127"/>
              </a:rPr>
              <a:t>• </a:t>
            </a:r>
            <a:r>
              <a:rPr lang="ko-KR" altLang="en-US" sz="2000" dirty="0">
                <a:latin typeface="210 밀키웨이 R" panose="02020603020101020101" pitchFamily="18" charset="-127"/>
                <a:ea typeface="210 밀키웨이 R" panose="02020603020101020101" pitchFamily="18" charset="-127"/>
              </a:rPr>
              <a:t>오픈소스 활성화의 공로자</a:t>
            </a:r>
            <a:endParaRPr lang="en-US" altLang="ko-KR" sz="2000" dirty="0">
              <a:latin typeface="210 밀키웨이 R" panose="02020603020101020101" pitchFamily="18" charset="-127"/>
              <a:ea typeface="210 밀키웨이 R" panose="02020603020101020101" pitchFamily="18" charset="-127"/>
            </a:endParaRPr>
          </a:p>
          <a:p>
            <a:endParaRPr lang="ko-KR" altLang="en-US" sz="2000" dirty="0">
              <a:latin typeface="210 밀키웨이 R" panose="02020603020101020101" pitchFamily="18" charset="-127"/>
              <a:ea typeface="210 밀키웨이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15371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65596" y="90967"/>
            <a:ext cx="25186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gradFill>
                  <a:gsLst>
                    <a:gs pos="100000">
                      <a:prstClr val="white"/>
                    </a:gs>
                    <a:gs pos="100000">
                      <a:prstClr val="white"/>
                    </a:gs>
                  </a:gsLst>
                  <a:lin ang="5400000" scaled="1"/>
                </a:gradFill>
                <a:latin typeface="210 밀키웨이 R" panose="02020603020101020101" pitchFamily="18" charset="-127"/>
                <a:ea typeface="210 밀키웨이 R" panose="02020603020101020101" pitchFamily="18" charset="-127"/>
                <a:cs typeface="THE큐트래빗" panose="02020503020101020101" pitchFamily="18" charset="-127"/>
              </a:rPr>
              <a:t>3. </a:t>
            </a:r>
            <a:r>
              <a:rPr lang="ko-KR" altLang="en-US" sz="3600" dirty="0">
                <a:gradFill>
                  <a:gsLst>
                    <a:gs pos="100000">
                      <a:prstClr val="white"/>
                    </a:gs>
                    <a:gs pos="100000">
                      <a:prstClr val="white"/>
                    </a:gs>
                  </a:gsLst>
                  <a:lin ang="5400000" scaled="1"/>
                </a:gradFill>
                <a:latin typeface="210 밀키웨이 R" panose="02020603020101020101" pitchFamily="18" charset="-127"/>
                <a:ea typeface="210 밀키웨이 R" panose="02020603020101020101" pitchFamily="18" charset="-127"/>
                <a:cs typeface="THE큐트래빗" panose="02020503020101020101" pitchFamily="18" charset="-127"/>
              </a:rPr>
              <a:t>본문소개 </a:t>
            </a:r>
            <a:r>
              <a:rPr lang="en-US" altLang="ko-KR" sz="3600" dirty="0">
                <a:gradFill>
                  <a:gsLst>
                    <a:gs pos="100000">
                      <a:prstClr val="white"/>
                    </a:gs>
                    <a:gs pos="100000">
                      <a:prstClr val="white"/>
                    </a:gs>
                  </a:gsLst>
                  <a:lin ang="5400000" scaled="1"/>
                </a:gradFill>
                <a:latin typeface="210 밀키웨이 R" panose="02020603020101020101" pitchFamily="18" charset="-127"/>
                <a:ea typeface="210 밀키웨이 R" panose="02020603020101020101" pitchFamily="18" charset="-127"/>
                <a:cs typeface="THE큐트래빗" panose="02020503020101020101" pitchFamily="18" charset="-127"/>
              </a:rPr>
              <a:t>-2 </a:t>
            </a:r>
            <a:endParaRPr lang="ko-KR" altLang="en-US" sz="3600" dirty="0">
              <a:gradFill>
                <a:gsLst>
                  <a:gs pos="100000">
                    <a:prstClr val="white"/>
                  </a:gs>
                  <a:gs pos="100000">
                    <a:prstClr val="white"/>
                  </a:gs>
                </a:gsLst>
                <a:lin ang="5400000" scaled="1"/>
              </a:gradFill>
              <a:latin typeface="210 밀키웨이 R" panose="02020603020101020101" pitchFamily="18" charset="-127"/>
              <a:ea typeface="210 밀키웨이 R" panose="02020603020101020101" pitchFamily="18" charset="-127"/>
              <a:cs typeface="THE큐트래빗" panose="02020503020101020101" pitchFamily="18" charset="-127"/>
            </a:endParaRPr>
          </a:p>
        </p:txBody>
      </p:sp>
      <p:sp>
        <p:nvSpPr>
          <p:cNvPr id="2" name="한쪽 모서리가 잘린 사각형 1"/>
          <p:cNvSpPr/>
          <p:nvPr/>
        </p:nvSpPr>
        <p:spPr>
          <a:xfrm>
            <a:off x="157207" y="714855"/>
            <a:ext cx="8856164" cy="5965863"/>
          </a:xfrm>
          <a:prstGeom prst="snip1Rect">
            <a:avLst/>
          </a:prstGeom>
          <a:solidFill>
            <a:srgbClr val="FFFFFF">
              <a:alpha val="94118"/>
            </a:srgbClr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한쪽 모서리가 잘린 사각형 6"/>
          <p:cNvSpPr/>
          <p:nvPr/>
        </p:nvSpPr>
        <p:spPr>
          <a:xfrm>
            <a:off x="165596" y="714855"/>
            <a:ext cx="8784000" cy="5886000"/>
          </a:xfrm>
          <a:prstGeom prst="snip1Rect">
            <a:avLst/>
          </a:prstGeom>
          <a:solidFill>
            <a:schemeClr val="bg1"/>
          </a:solidFill>
          <a:ln w="9525">
            <a:solidFill>
              <a:srgbClr val="28333D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C22DB5C-5E6D-4105-AAE3-2EC32B0125A1}"/>
              </a:ext>
            </a:extLst>
          </p:cNvPr>
          <p:cNvSpPr txBox="1"/>
          <p:nvPr/>
        </p:nvSpPr>
        <p:spPr>
          <a:xfrm>
            <a:off x="6497731" y="59857"/>
            <a:ext cx="262283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gradFill>
                  <a:gsLst>
                    <a:gs pos="10000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210 밀키웨이 R" panose="02020603020101020101" pitchFamily="18" charset="-127"/>
                <a:ea typeface="210 밀키웨이 R" panose="02020603020101020101" pitchFamily="18" charset="-127"/>
              </a:rPr>
              <a:t>OSS vs CSS</a:t>
            </a:r>
            <a:endParaRPr lang="ko-KR" altLang="en-US" sz="4000" dirty="0">
              <a:gradFill>
                <a:gsLst>
                  <a:gs pos="10000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latin typeface="210 밀키웨이 R" panose="02020603020101020101" pitchFamily="18" charset="-127"/>
              <a:ea typeface="210 밀키웨이 R" panose="02020603020101020101" pitchFamily="18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C7A9BC4E-A5C7-4B1B-A660-7A67A2ED5614}"/>
              </a:ext>
            </a:extLst>
          </p:cNvPr>
          <p:cNvGrpSpPr/>
          <p:nvPr/>
        </p:nvGrpSpPr>
        <p:grpSpPr>
          <a:xfrm>
            <a:off x="8537101" y="654667"/>
            <a:ext cx="306805" cy="552077"/>
            <a:chOff x="8537101" y="654667"/>
            <a:chExt cx="306805" cy="552077"/>
          </a:xfrm>
        </p:grpSpPr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A15F14A1-DEAB-48E2-9190-3C11F3229973}"/>
                </a:ext>
              </a:extLst>
            </p:cNvPr>
            <p:cNvCxnSpPr/>
            <p:nvPr/>
          </p:nvCxnSpPr>
          <p:spPr>
            <a:xfrm flipH="1">
              <a:off x="8537101" y="851048"/>
              <a:ext cx="306805" cy="355696"/>
            </a:xfrm>
            <a:prstGeom prst="line">
              <a:avLst/>
            </a:prstGeom>
            <a:ln w="12700"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268DF9CC-10ED-451E-8817-E82E35103F33}"/>
                </a:ext>
              </a:extLst>
            </p:cNvPr>
            <p:cNvCxnSpPr/>
            <p:nvPr/>
          </p:nvCxnSpPr>
          <p:spPr>
            <a:xfrm flipH="1" flipV="1">
              <a:off x="8690503" y="654667"/>
              <a:ext cx="130610" cy="195220"/>
            </a:xfrm>
            <a:prstGeom prst="line">
              <a:avLst/>
            </a:prstGeom>
            <a:ln w="12700">
              <a:solidFill>
                <a:schemeClr val="bg1"/>
              </a:solidFill>
              <a:prstDash val="dash"/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874ABB6F-3C22-4CD6-AE34-38FF7C66EB2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333" y="2728883"/>
            <a:ext cx="1335570" cy="133557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02E9D696-582A-42B6-86B3-30E0DE3EE22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1861" y="2722944"/>
            <a:ext cx="1340435" cy="1340435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261F8C74-84F1-492D-B913-8B8576D8198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7097" y="2727809"/>
            <a:ext cx="1335570" cy="133557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465F4762-7FF3-4924-9B70-2FA74DED435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9715" y="2727809"/>
            <a:ext cx="1335570" cy="1335570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0EB6D835-9596-4118-8EA7-95AFA7F01328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4479" y="2727809"/>
            <a:ext cx="1335570" cy="133557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C6E8E487-4F08-4DF5-BF9E-85346AE6844F}"/>
              </a:ext>
            </a:extLst>
          </p:cNvPr>
          <p:cNvSpPr txBox="1"/>
          <p:nvPr/>
        </p:nvSpPr>
        <p:spPr>
          <a:xfrm>
            <a:off x="750217" y="4319009"/>
            <a:ext cx="7262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210 밀키웨이 R" panose="02020603020101020101" pitchFamily="18" charset="-127"/>
                <a:ea typeface="210 밀키웨이 R" panose="02020603020101020101" pitchFamily="18" charset="-127"/>
              </a:rPr>
              <a:t>Cost</a:t>
            </a:r>
            <a:endParaRPr lang="ko-KR" altLang="en-US" sz="2000" b="1" dirty="0">
              <a:latin typeface="210 밀키웨이 R" panose="02020603020101020101" pitchFamily="18" charset="-127"/>
              <a:ea typeface="210 밀키웨이 R" panose="0202060302010102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23BD8B0-A283-4211-93C9-1F0107D67395}"/>
              </a:ext>
            </a:extLst>
          </p:cNvPr>
          <p:cNvSpPr txBox="1"/>
          <p:nvPr/>
        </p:nvSpPr>
        <p:spPr>
          <a:xfrm>
            <a:off x="2357345" y="4317935"/>
            <a:ext cx="10772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210 밀키웨이 R" panose="02020603020101020101" pitchFamily="18" charset="-127"/>
                <a:ea typeface="210 밀키웨이 R" panose="02020603020101020101" pitchFamily="18" charset="-127"/>
              </a:rPr>
              <a:t>Service</a:t>
            </a:r>
            <a:endParaRPr lang="ko-KR" altLang="en-US" sz="2000" b="1" dirty="0">
              <a:latin typeface="210 밀키웨이 R" panose="02020603020101020101" pitchFamily="18" charset="-127"/>
              <a:ea typeface="210 밀키웨이 R" panose="02020603020101020101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7E8E95-2E72-40D8-A7B8-001F9F5AF049}"/>
              </a:ext>
            </a:extLst>
          </p:cNvPr>
          <p:cNvSpPr txBox="1"/>
          <p:nvPr/>
        </p:nvSpPr>
        <p:spPr>
          <a:xfrm>
            <a:off x="3927458" y="4317935"/>
            <a:ext cx="13827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210 밀키웨이 R" panose="02020603020101020101" pitchFamily="18" charset="-127"/>
                <a:ea typeface="210 밀키웨이 R" panose="02020603020101020101" pitchFamily="18" charset="-127"/>
              </a:rPr>
              <a:t>Innovation</a:t>
            </a:r>
            <a:endParaRPr lang="ko-KR" altLang="en-US" sz="2000" b="1" dirty="0">
              <a:latin typeface="210 밀키웨이 R" panose="02020603020101020101" pitchFamily="18" charset="-127"/>
              <a:ea typeface="210 밀키웨이 R" panose="02020603020101020101" pitchFamily="18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E4975A8-7626-4D5E-B4FF-9A85905DA737}"/>
              </a:ext>
            </a:extLst>
          </p:cNvPr>
          <p:cNvSpPr txBox="1"/>
          <p:nvPr/>
        </p:nvSpPr>
        <p:spPr>
          <a:xfrm>
            <a:off x="5721665" y="4317935"/>
            <a:ext cx="14593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210 밀키웨이 R" panose="02020603020101020101" pitchFamily="18" charset="-127"/>
                <a:ea typeface="210 밀키웨이 R" panose="02020603020101020101" pitchFamily="18" charset="-127"/>
              </a:rPr>
              <a:t>Usefulness</a:t>
            </a:r>
            <a:endParaRPr lang="ko-KR" altLang="en-US" sz="2000" b="1" dirty="0">
              <a:latin typeface="210 밀키웨이 R" panose="02020603020101020101" pitchFamily="18" charset="-127"/>
              <a:ea typeface="210 밀키웨이 R" panose="02020603020101020101" pitchFamily="18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86980B8-FB0F-43F3-9F31-25ACF7FF811C}"/>
              </a:ext>
            </a:extLst>
          </p:cNvPr>
          <p:cNvSpPr txBox="1"/>
          <p:nvPr/>
        </p:nvSpPr>
        <p:spPr>
          <a:xfrm>
            <a:off x="7540273" y="4317935"/>
            <a:ext cx="11339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210 밀키웨이 R" panose="02020603020101020101" pitchFamily="18" charset="-127"/>
                <a:ea typeface="210 밀키웨이 R" panose="02020603020101020101" pitchFamily="18" charset="-127"/>
              </a:rPr>
              <a:t>Security</a:t>
            </a:r>
            <a:endParaRPr lang="ko-KR" altLang="en-US" sz="2000" b="1" dirty="0">
              <a:latin typeface="210 밀키웨이 R" panose="02020603020101020101" pitchFamily="18" charset="-127"/>
              <a:ea typeface="210 밀키웨이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66019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22" grpId="0"/>
      <p:bldP spid="23" grpId="0"/>
      <p:bldP spid="2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834E8D1D-BF4E-40E9-8537-3A08E44D63D6}"/>
              </a:ext>
            </a:extLst>
          </p:cNvPr>
          <p:cNvSpPr/>
          <p:nvPr/>
        </p:nvSpPr>
        <p:spPr>
          <a:xfrm>
            <a:off x="0" y="2194106"/>
            <a:ext cx="9144000" cy="1551709"/>
          </a:xfrm>
          <a:prstGeom prst="rect">
            <a:avLst/>
          </a:prstGeom>
          <a:solidFill>
            <a:srgbClr val="0D0D0D">
              <a:alpha val="3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800" dirty="0">
                <a:latin typeface="DX3학년1반B" panose="02010606000101010101" pitchFamily="2" charset="-127"/>
                <a:ea typeface="DX3학년1반B" panose="02010606000101010101" pitchFamily="2" charset="-127"/>
                <a:cs typeface="THE큐트래빗" panose="02020503020101020101" pitchFamily="18" charset="-127"/>
              </a:rPr>
              <a:t>Q &amp; A</a:t>
            </a:r>
            <a:endParaRPr lang="ko-KR" altLang="en-US" sz="4800" dirty="0">
              <a:latin typeface="DX3학년1반B" panose="02010606000101010101" pitchFamily="2" charset="-127"/>
              <a:ea typeface="DX3학년1반B" panose="02010606000101010101" pitchFamily="2" charset="-127"/>
              <a:cs typeface="THE큐트래빗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117018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834E8D1D-BF4E-40E9-8537-3A08E44D63D6}"/>
              </a:ext>
            </a:extLst>
          </p:cNvPr>
          <p:cNvSpPr/>
          <p:nvPr/>
        </p:nvSpPr>
        <p:spPr>
          <a:xfrm>
            <a:off x="0" y="2194106"/>
            <a:ext cx="9144000" cy="1551709"/>
          </a:xfrm>
          <a:prstGeom prst="rect">
            <a:avLst/>
          </a:prstGeom>
          <a:solidFill>
            <a:srgbClr val="0D0D0D">
              <a:alpha val="3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200" dirty="0">
                <a:latin typeface="210 밀키웨이 R" panose="02020603020101020101" pitchFamily="18" charset="-127"/>
                <a:ea typeface="210 밀키웨이 R" panose="02020603020101020101" pitchFamily="18" charset="-127"/>
                <a:cs typeface="THE큐트래빗" panose="02020503020101020101" pitchFamily="18" charset="-127"/>
              </a:rPr>
              <a:t>Thank you</a:t>
            </a:r>
            <a:endParaRPr lang="ko-KR" altLang="en-US" sz="7200" dirty="0">
              <a:latin typeface="210 밀키웨이 R" panose="02020603020101020101" pitchFamily="18" charset="-127"/>
              <a:ea typeface="210 밀키웨이 R" panose="02020603020101020101" pitchFamily="18" charset="-127"/>
              <a:cs typeface="THE큐트래빗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318129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274</TotalTime>
  <Words>152</Words>
  <Application>Microsoft Office PowerPoint</Application>
  <PresentationFormat>화면 슬라이드 쇼(4:3)</PresentationFormat>
  <Paragraphs>66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9" baseType="lpstr">
      <vt:lpstr>210 악동클럽 R</vt:lpstr>
      <vt:lpstr>210 밀키웨이 R</vt:lpstr>
      <vt:lpstr>210 하늘의꿈 R</vt:lpstr>
      <vt:lpstr>THE삐끗삐끗</vt:lpstr>
      <vt:lpstr>Calibri Light</vt:lpstr>
      <vt:lpstr>THE큐트래빗</vt:lpstr>
      <vt:lpstr>Arial</vt:lpstr>
      <vt:lpstr>맑은 고딕</vt:lpstr>
      <vt:lpstr>Calibri</vt:lpstr>
      <vt:lpstr>DX3학년1반B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pc3</dc:creator>
  <cp:lastModifiedBy>모지환</cp:lastModifiedBy>
  <cp:revision>20</cp:revision>
  <dcterms:created xsi:type="dcterms:W3CDTF">2014-09-28T07:19:34Z</dcterms:created>
  <dcterms:modified xsi:type="dcterms:W3CDTF">2017-10-11T13:09:09Z</dcterms:modified>
</cp:coreProperties>
</file>

<file path=docProps/thumbnail.jpeg>
</file>